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4"/>
  </p:sldMasterIdLst>
  <p:notesMasterIdLst>
    <p:notesMasterId r:id="rId17"/>
  </p:notesMasterIdLst>
  <p:sldIdLst>
    <p:sldId id="256" r:id="rId5"/>
    <p:sldId id="257" r:id="rId6"/>
    <p:sldId id="259" r:id="rId7"/>
    <p:sldId id="260" r:id="rId8"/>
    <p:sldId id="276" r:id="rId9"/>
    <p:sldId id="261" r:id="rId10"/>
    <p:sldId id="265" r:id="rId11"/>
    <p:sldId id="275" r:id="rId12"/>
    <p:sldId id="270" r:id="rId13"/>
    <p:sldId id="274" r:id="rId14"/>
    <p:sldId id="263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2E4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5F5C4-9698-438A-8259-CBEA0C20087F}" v="5" dt="2019-09-11T17:29:25.028"/>
    <p1510:client id="{1C2E20B5-1E6B-4271-9388-50D817E85364}" v="308" dt="2019-09-12T12:10:43.495"/>
    <p1510:client id="{4E89791A-BF96-4AD3-A3F4-2AF19170E324}" v="16" dt="2019-09-12T01:24:54.576"/>
    <p1510:client id="{69743D2D-2BA2-4B05-BB12-9BA8C1BB6E0D}" v="406" dt="2019-09-12T10:10:58.455"/>
    <p1510:client id="{94F3B339-8022-4ABE-ABA5-938E268E7AAA}" v="15" dt="2019-09-11T17:36:26.619"/>
    <p1510:client id="{C8BDF60F-40D7-4E22-B461-CFAA88266151}" v="386" dt="2019-09-12T11:09:45.066"/>
    <p1510:client id="{CFBB4C80-09D0-1D4B-917C-6C47E84FDC49}" v="265" dt="2019-09-12T12:59:46.571"/>
    <p1510:client id="{DD2B4D57-9059-480F-9D29-7A26B6788F75}" v="441" dt="2019-09-12T01:55:18.750"/>
    <p1510:client id="{E7DE478B-EE2C-B14A-A36A-596D6525C962}" v="626" dt="2019-09-12T02:20:32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28" autoAdjust="0"/>
  </p:normalViewPr>
  <p:slideViewPr>
    <p:cSldViewPr snapToGrid="0">
      <p:cViewPr varScale="1">
        <p:scale>
          <a:sx n="73" d="100"/>
          <a:sy n="73" d="100"/>
        </p:scale>
        <p:origin x="3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ADE9A-F5CC-405F-B9CB-27D1DF736784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F6121-878F-4F3B-AD40-C286FE3D3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18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our As-Is and To-be Process models, as you can see they are visually similar. However, small changes differentiate them.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3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numbers can be found in Appendix 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13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5 Year also includes the development year. The development costs include WordPress ($300), Amazon Cloud S3 Storage ($36), and Amazon DynamoDB ($60) which is a no SQL database. 2 web developers, 2 database developers, business analyst, project manager.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2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breakeven before year 1 ends, so there is a relatively quick pay back period. 0.5 years.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59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factoring in 5 additional grants of which the university receives 40% as revenue, our five year projection will yield a 766% return on investment. Our net present value will be </a:t>
            </a:r>
            <a:r>
              <a:rPr lang="en-US" sz="1200" dirty="0"/>
              <a:t>$1,117,168.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6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2/19/2020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9992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4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ransition spd="slow">
    <p:wipe dir="r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ictureintext.net/pro/Demo2/" TargetMode="External"/><Relationship Id="rId2" Type="http://schemas.openxmlformats.org/officeDocument/2006/relationships/hyperlink" Target="http://pictureintext.net/pro/Demo1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://pictureintext.net/pro/Demo3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723" y="4956811"/>
            <a:ext cx="11439414" cy="89743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Research and Innovation: Iteration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275" y="5783001"/>
            <a:ext cx="10656310" cy="9123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tx1"/>
                </a:solidFill>
              </a:rPr>
              <a:t>Baian</a:t>
            </a:r>
            <a:r>
              <a:rPr lang="en-US" sz="1600" dirty="0">
                <a:solidFill>
                  <a:schemeClr val="tx1"/>
                </a:solidFill>
              </a:rPr>
              <a:t> Khanjar, Andy Lin, Celeste Menard, </a:t>
            </a:r>
            <a:r>
              <a:rPr lang="en-US" sz="1600" dirty="0" err="1">
                <a:solidFill>
                  <a:schemeClr val="tx1"/>
                </a:solidFill>
              </a:rPr>
              <a:t>Sohal</a:t>
            </a:r>
            <a:r>
              <a:rPr lang="en-US" sz="1600" dirty="0">
                <a:solidFill>
                  <a:schemeClr val="tx1"/>
                </a:solidFill>
              </a:rPr>
              <a:t> Patel, </a:t>
            </a:r>
            <a:r>
              <a:rPr lang="en-US" sz="1600" dirty="0" err="1">
                <a:solidFill>
                  <a:schemeClr val="tx1"/>
                </a:solidFill>
              </a:rPr>
              <a:t>Ruomei</a:t>
            </a:r>
            <a:r>
              <a:rPr lang="en-US" sz="1600" dirty="0">
                <a:solidFill>
                  <a:schemeClr val="tx1"/>
                </a:solidFill>
              </a:rPr>
              <a:t> Wang, Emily Wantland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</a:rPr>
              <a:t>Added Value Group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4B6588-E0E3-4E61-BB45-11E3EA089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48619"/>
            <a:ext cx="12191999" cy="45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64830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Prototypes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E16661-98BB-48C5-AE09-8319B36C627E}"/>
              </a:ext>
            </a:extLst>
          </p:cNvPr>
          <p:cNvSpPr txBox="1"/>
          <p:nvPr/>
        </p:nvSpPr>
        <p:spPr>
          <a:xfrm>
            <a:off x="1648307" y="2644170"/>
            <a:ext cx="2289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1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2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3</a:t>
            </a:r>
            <a:endParaRPr 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4248F-EE93-4748-9CC4-A64F13CA73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619" y="1956823"/>
            <a:ext cx="5543549" cy="287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93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72013" y="1162660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B0304-9C5D-4A83-BD5C-D4A4993F9AC4}"/>
              </a:ext>
            </a:extLst>
          </p:cNvPr>
          <p:cNvSpPr txBox="1"/>
          <p:nvPr/>
        </p:nvSpPr>
        <p:spPr>
          <a:xfrm>
            <a:off x="1140823" y="2057401"/>
            <a:ext cx="43020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Process 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Funding Constraints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Website Navigation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Public Engagement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88FE22-C9A9-4CE5-B713-50B6AD33F31C}"/>
              </a:ext>
            </a:extLst>
          </p:cNvPr>
          <p:cNvSpPr txBox="1"/>
          <p:nvPr/>
        </p:nvSpPr>
        <p:spPr>
          <a:xfrm>
            <a:off x="1140822" y="4006912"/>
            <a:ext cx="49551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Quick Numbers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ROI: 766%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NPV: $1,117,168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631997-AAD3-47B7-AD0D-E3CB8F847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21" y="1522846"/>
            <a:ext cx="4302031" cy="381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24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9F32F-57CF-4FC6-BF80-2E1A78013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7108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A0544-34BF-4025-9AC1-132360A1E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2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7" name="Rectangle 26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46406" y="804535"/>
            <a:ext cx="4633416" cy="13716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What We’ll Cover...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407" y="1970790"/>
            <a:ext cx="4633415" cy="34965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Business Needs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Streamlining the application process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Connecting researchers to funding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Connecting industry partners to research opportunities</a:t>
            </a:r>
            <a:endParaRPr lang="en-US" sz="1800" dirty="0">
              <a:solidFill>
                <a:schemeClr val="tx1"/>
              </a:solidFill>
            </a:endParaRPr>
          </a:p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Cost and Benefits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Project Operation and Development Costs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Each project will bring in upwards of 40% of the overall cost</a:t>
            </a:r>
          </a:p>
        </p:txBody>
      </p:sp>
    </p:spTree>
    <p:extLst>
      <p:ext uri="{BB962C8B-B14F-4D97-AF65-F5344CB8AC3E}">
        <p14:creationId xmlns:p14="http://schemas.microsoft.com/office/powerpoint/2010/main" val="2393373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521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Funding Constraints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46A9E1-C2D1-46EC-A705-356E5F8897FC}"/>
              </a:ext>
            </a:extLst>
          </p:cNvPr>
          <p:cNvSpPr txBox="1"/>
          <p:nvPr/>
        </p:nvSpPr>
        <p:spPr>
          <a:xfrm>
            <a:off x="1435216" y="2122603"/>
            <a:ext cx="4452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Problems with funding right now: 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BE1341-89F2-4B52-9BDA-AC5B2AE1D672}"/>
              </a:ext>
            </a:extLst>
          </p:cNvPr>
          <p:cNvSpPr txBox="1"/>
          <p:nvPr/>
        </p:nvSpPr>
        <p:spPr>
          <a:xfrm>
            <a:off x="1777398" y="2734954"/>
            <a:ext cx="4020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website is constraining the ability to make money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8E37EB-E3DC-47E2-A1EF-17025E73F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663" y="1844102"/>
            <a:ext cx="4647590" cy="33978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07A191-B975-475C-907E-00E2124AABC1}"/>
              </a:ext>
            </a:extLst>
          </p:cNvPr>
          <p:cNvSpPr txBox="1"/>
          <p:nvPr/>
        </p:nvSpPr>
        <p:spPr>
          <a:xfrm>
            <a:off x="1777397" y="3302906"/>
            <a:ext cx="40205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inability to effectively navigate the website makes it difficult to connect industry partners to funding opportunities</a:t>
            </a:r>
          </a:p>
        </p:txBody>
      </p:sp>
    </p:spTree>
    <p:extLst>
      <p:ext uri="{BB962C8B-B14F-4D97-AF65-F5344CB8AC3E}">
        <p14:creationId xmlns:p14="http://schemas.microsoft.com/office/powerpoint/2010/main" val="3603989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5634" y="1953116"/>
            <a:ext cx="6210771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When navigating the website, it was difficult to find the research application page. </a:t>
            </a:r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400" dirty="0">
              <a:solidFill>
                <a:schemeClr val="tx1"/>
              </a:solidFill>
            </a:endParaRP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students it takes 2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researchers it takes 4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industry partners it takes 5 clicks and brings you to a new website that you also need to navigate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275634" y="1156855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Website Navigation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0D532-F6E4-471F-B535-77F6A2620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930" y="1745765"/>
            <a:ext cx="3157436" cy="315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64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D016B7-728F-4802-9C02-872C4463A0F1}"/>
              </a:ext>
            </a:extLst>
          </p:cNvPr>
          <p:cNvSpPr/>
          <p:nvPr/>
        </p:nvSpPr>
        <p:spPr>
          <a:xfrm>
            <a:off x="357352" y="5927834"/>
            <a:ext cx="11445764" cy="656645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8F9CB33-B611-40B2-8342-99F06EF23F8D}"/>
              </a:ext>
            </a:extLst>
          </p:cNvPr>
          <p:cNvSpPr/>
          <p:nvPr/>
        </p:nvSpPr>
        <p:spPr>
          <a:xfrm>
            <a:off x="568614" y="643464"/>
            <a:ext cx="11054772" cy="5757336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1237A2-A8C0-43B2-981D-FB55A5DDE2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29"/>
          <a:stretch/>
        </p:blipFill>
        <p:spPr>
          <a:xfrm>
            <a:off x="761921" y="743885"/>
            <a:ext cx="4750446" cy="59536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9409B5A-2509-411A-9075-646F9E138E91}"/>
              </a:ext>
            </a:extLst>
          </p:cNvPr>
          <p:cNvSpPr/>
          <p:nvPr/>
        </p:nvSpPr>
        <p:spPr>
          <a:xfrm>
            <a:off x="6463977" y="743885"/>
            <a:ext cx="465796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C626FE7E-B70F-4AF3-A966-13B6971693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197" y="749491"/>
            <a:ext cx="3683520" cy="59480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921004D-5306-4337-9AC1-B3C53B99E5A0}"/>
              </a:ext>
            </a:extLst>
          </p:cNvPr>
          <p:cNvSpPr/>
          <p:nvPr/>
        </p:nvSpPr>
        <p:spPr>
          <a:xfrm>
            <a:off x="10634717" y="743885"/>
            <a:ext cx="48722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205336-609E-4385-B752-95984B548246}"/>
              </a:ext>
            </a:extLst>
          </p:cNvPr>
          <p:cNvSpPr txBox="1"/>
          <p:nvPr/>
        </p:nvSpPr>
        <p:spPr>
          <a:xfrm>
            <a:off x="1660440" y="199330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As-Is Process Model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08E225-BA8F-43D6-A738-6892E9FB59D4}"/>
              </a:ext>
            </a:extLst>
          </p:cNvPr>
          <p:cNvSpPr txBox="1"/>
          <p:nvPr/>
        </p:nvSpPr>
        <p:spPr>
          <a:xfrm>
            <a:off x="7316253" y="196927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To-Be Process Model</a:t>
            </a:r>
          </a:p>
        </p:txBody>
      </p:sp>
    </p:spTree>
    <p:extLst>
      <p:ext uri="{BB962C8B-B14F-4D97-AF65-F5344CB8AC3E}">
        <p14:creationId xmlns:p14="http://schemas.microsoft.com/office/powerpoint/2010/main" val="467878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751" y="1953116"/>
            <a:ext cx="5473302" cy="3572006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The university highlights completed research projects via newsletter, many can’t find it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Achievements are difficult to find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Measures of excellence are not highlighted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The newsletter needs improvement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Public Engagement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557F16-7B4C-48B3-A2B4-4D55B4C049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8" r="20806"/>
          <a:stretch/>
        </p:blipFill>
        <p:spPr>
          <a:xfrm>
            <a:off x="6913054" y="1749258"/>
            <a:ext cx="4180004" cy="35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02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3BD7637-22BB-433C-9CD4-D9F9B018C9E6}"/>
              </a:ext>
            </a:extLst>
          </p:cNvPr>
          <p:cNvSpPr/>
          <p:nvPr/>
        </p:nvSpPr>
        <p:spPr>
          <a:xfrm>
            <a:off x="7780062" y="1448319"/>
            <a:ext cx="3305754" cy="393533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078880" y="1664759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Revenue After Changes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128" y="2476750"/>
            <a:ext cx="5290105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Average Grant: 150,000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10 grants: $600,000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2 grants: $120,000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5 grants: $300,000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C4D65C-DEA4-458F-952B-1F8F69A2F6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94" r="51335" b="28090"/>
          <a:stretch/>
        </p:blipFill>
        <p:spPr>
          <a:xfrm>
            <a:off x="6572250" y="1114576"/>
            <a:ext cx="4619021" cy="46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994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0448" y="1872059"/>
            <a:ext cx="5473302" cy="3572006"/>
          </a:xfrm>
        </p:spPr>
        <p:txBody>
          <a:bodyPr anchor="ctr">
            <a:normAutofit lnSpcReduction="10000"/>
          </a:bodyPr>
          <a:lstStyle/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Initial Investments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Labor: $144,000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Operating: $400/year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Total Over 5 </a:t>
            </a:r>
            <a:r>
              <a:rPr lang="en-US" sz="2600" dirty="0">
                <a:solidFill>
                  <a:schemeClr val="tx1"/>
                </a:solidFill>
              </a:rPr>
              <a:t>Years </a:t>
            </a:r>
          </a:p>
          <a:p>
            <a:pPr lvl="1" algn="l"/>
            <a:r>
              <a:rPr lang="en-US" sz="2600" dirty="0"/>
              <a:t>    </a:t>
            </a:r>
            <a:r>
              <a:rPr lang="en-US" sz="1800" dirty="0">
                <a:solidFill>
                  <a:schemeClr val="tx1"/>
                </a:solidFill>
              </a:rPr>
              <a:t>(2% Inflation Rate)</a:t>
            </a:r>
            <a:endParaRPr lang="en-US" sz="2600" dirty="0">
              <a:solidFill>
                <a:schemeClr val="tx1"/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Labor: $144,000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Development: $2,500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Project Costs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11996-9140-4F4E-94CD-59C5B8D4D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495"/>
          <a:stretch/>
        </p:blipFill>
        <p:spPr>
          <a:xfrm>
            <a:off x="6307332" y="1822310"/>
            <a:ext cx="4583540" cy="297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6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6031CA-3A8E-4445-B59A-3FC7E3BE2A1E}"/>
              </a:ext>
            </a:extLst>
          </p:cNvPr>
          <p:cNvSpPr/>
          <p:nvPr/>
        </p:nvSpPr>
        <p:spPr>
          <a:xfrm>
            <a:off x="1125668" y="945222"/>
            <a:ext cx="10268372" cy="93706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87E0E-77E3-4679-9AEC-1A0058DC0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78398"/>
            <a:ext cx="9686925" cy="57374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9AE1F9-76B7-4C3C-B5FD-CCA20B35D633}"/>
              </a:ext>
            </a:extLst>
          </p:cNvPr>
          <p:cNvSpPr txBox="1"/>
          <p:nvPr/>
        </p:nvSpPr>
        <p:spPr>
          <a:xfrm>
            <a:off x="1833562" y="6082536"/>
            <a:ext cx="9693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ROI: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766%</a:t>
            </a:r>
            <a:r>
              <a:rPr lang="en-US" sz="3600" b="1" dirty="0">
                <a:solidFill>
                  <a:srgbClr val="FF0000"/>
                </a:solidFill>
              </a:rPr>
              <a:t>			</a:t>
            </a:r>
            <a:r>
              <a:rPr lang="en-US" sz="3600" b="1" dirty="0"/>
              <a:t>NPV: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$1,117,168.00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70593"/>
      </p:ext>
    </p:extLst>
  </p:cSld>
  <p:clrMapOvr>
    <a:masterClrMapping/>
  </p:clrMapOvr>
  <p:transition spd="slow">
    <p:wipe dir="r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80AA9F"/>
      </a:accent1>
      <a:accent2>
        <a:srgbClr val="75AC87"/>
      </a:accent2>
      <a:accent3>
        <a:srgbClr val="85AB82"/>
      </a:accent3>
      <a:accent4>
        <a:srgbClr val="8FAA74"/>
      </a:accent4>
      <a:accent5>
        <a:srgbClr val="A1A47C"/>
      </a:accent5>
      <a:accent6>
        <a:srgbClr val="B29F79"/>
      </a:accent6>
      <a:hlink>
        <a:srgbClr val="AE697B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D058112D730A40B5E96FAAC0EAC474" ma:contentTypeVersion="7" ma:contentTypeDescription="Create a new document." ma:contentTypeScope="" ma:versionID="cf856f9d8468fb625a81f91539aa8846">
  <xsd:schema xmlns:xsd="http://www.w3.org/2001/XMLSchema" xmlns:xs="http://www.w3.org/2001/XMLSchema" xmlns:p="http://schemas.microsoft.com/office/2006/metadata/properties" xmlns:ns2="c21e1006-f63c-4d80-9048-c10a79708276" targetNamespace="http://schemas.microsoft.com/office/2006/metadata/properties" ma:root="true" ma:fieldsID="41efcc044e9e5f0e4a9dca83ca810a23" ns2:_="">
    <xsd:import namespace="c21e1006-f63c-4d80-9048-c10a7970827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1e1006-f63c-4d80-9048-c10a797082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7F1EE92-9099-440D-A376-C1AD45A9D2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59CC59-E8B2-415F-A182-199A522AF2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1e1006-f63c-4d80-9048-c10a797082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671ACD-2E5B-4069-B00F-D7D57DBD7BA0}">
  <ds:schemaRefs>
    <ds:schemaRef ds:uri="c21e1006-f63c-4d80-9048-c10a797082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</TotalTime>
  <Words>445</Words>
  <Application>Microsoft Office PowerPoint</Application>
  <PresentationFormat>Widescreen</PresentationFormat>
  <Paragraphs>68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SavonVTI</vt:lpstr>
      <vt:lpstr>Research and Innovation: Iteration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</dc:creator>
  <cp:lastModifiedBy>Andy N Lin</cp:lastModifiedBy>
  <cp:revision>47</cp:revision>
  <dcterms:created xsi:type="dcterms:W3CDTF">2013-07-15T20:26:40Z</dcterms:created>
  <dcterms:modified xsi:type="dcterms:W3CDTF">2020-02-19T06:06:05Z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0x0101009FD058112D730A40B5E96FAAC0EAC474</vt:lpwstr>
  </property>
</Properties>
</file>

<file path=docProps/thumbnail.jpeg>
</file>